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1" r:id="rId3"/>
    <p:sldId id="295" r:id="rId4"/>
    <p:sldId id="293" r:id="rId5"/>
    <p:sldId id="300" r:id="rId6"/>
    <p:sldId id="299" r:id="rId7"/>
    <p:sldId id="257" r:id="rId8"/>
    <p:sldId id="259" r:id="rId9"/>
    <p:sldId id="264" r:id="rId10"/>
    <p:sldId id="268" r:id="rId11"/>
    <p:sldId id="275" r:id="rId12"/>
    <p:sldId id="281" r:id="rId13"/>
    <p:sldId id="287" r:id="rId14"/>
    <p:sldId id="313" r:id="rId15"/>
    <p:sldId id="315" r:id="rId16"/>
    <p:sldId id="316" r:id="rId17"/>
    <p:sldId id="322" r:id="rId18"/>
    <p:sldId id="318" r:id="rId19"/>
    <p:sldId id="319" r:id="rId20"/>
    <p:sldId id="320" r:id="rId21"/>
    <p:sldId id="321" r:id="rId22"/>
    <p:sldId id="314" r:id="rId23"/>
    <p:sldId id="306" r:id="rId24"/>
    <p:sldId id="302" r:id="rId2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ECFF"/>
    <a:srgbClr val="CCFF66"/>
    <a:srgbClr val="CCFFFF"/>
    <a:srgbClr val="99FF66"/>
    <a:srgbClr val="C0C0C0"/>
    <a:srgbClr val="CC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18" y="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3063194-D116-4B37-B82D-BC6B15C599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43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3B61-74CC-4138-BBCF-B0D83F1FD1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58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D065-C25F-4C6C-B0F7-901434EAC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279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6C74-7056-45A9-B828-C2CA457BD5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730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7922-DE41-42DE-82B9-DD3DD60D2F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944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21D7-06D9-4812-9924-13D6B96F81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705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1082-2FA2-4318-BBE7-14154DCCE7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08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2110-2DE6-4E3B-B75C-7945ACB02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7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3D8F-0724-46F5-B554-63AE2C2AFF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09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29A35-B3CF-4F4C-8A8B-1CF6CAD724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54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C7B-0F4A-43CF-8940-528F905D3F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95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59E3-CB82-4231-B0B2-E4014AC653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93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fld id="{3357EFC2-3361-48C7-855E-6F7F1BA722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187450" y="1196975"/>
            <a:ext cx="6697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>
                <a:latin typeface="微軟正黑體" pitchFamily="34" charset="-120"/>
                <a:ea typeface="微軟正黑體" pitchFamily="34" charset="-120"/>
              </a:rPr>
              <a:t>新高中應用學習課程</a:t>
            </a:r>
          </a:p>
          <a:p>
            <a:r>
              <a:rPr lang="en-US" altLang="zh-TW" sz="4800">
                <a:latin typeface="微軟正黑體" pitchFamily="34" charset="-120"/>
                <a:ea typeface="微軟正黑體" pitchFamily="34" charset="-120"/>
              </a:rPr>
              <a:t>(2020-22)</a:t>
            </a:r>
            <a:r>
              <a:rPr lang="zh-TW" altLang="en-US" sz="4800">
                <a:latin typeface="微軟正黑體" pitchFamily="34" charset="-120"/>
                <a:ea typeface="微軟正黑體" pitchFamily="34" charset="-120"/>
              </a:rPr>
              <a:t>課程簡介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2988" y="188913"/>
            <a:ext cx="5113337" cy="830262"/>
          </a:xfrm>
          <a:prstGeom prst="rect">
            <a:avLst/>
          </a:prstGeom>
          <a:solidFill>
            <a:srgbClr val="FF99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商業、管理及法律</a:t>
            </a:r>
          </a:p>
          <a:p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Business, Management and Law</a:t>
            </a:r>
          </a:p>
        </p:txBody>
      </p:sp>
      <p:graphicFrame>
        <p:nvGraphicFramePr>
          <p:cNvPr id="10290" name="Group 50"/>
          <p:cNvGraphicFramePr>
            <a:graphicFrameLocks noGrp="1"/>
          </p:cNvGraphicFramePr>
          <p:nvPr/>
        </p:nvGraphicFramePr>
        <p:xfrm>
          <a:off x="1042988" y="1125538"/>
          <a:ext cx="7600950" cy="4429125"/>
        </p:xfrm>
        <a:graphic>
          <a:graphicData uri="http://schemas.openxmlformats.org/drawingml/2006/table">
            <a:tbl>
              <a:tblPr/>
              <a:tblGrid>
                <a:gridCol w="1505960"/>
                <a:gridCol w="4094733"/>
                <a:gridCol w="2000257"/>
              </a:tblGrid>
              <a:tr h="36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課程組別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</a:t>
                      </a:r>
                    </a:p>
                  </a:txBody>
                  <a:tcPr marT="45723" marB="45723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T="45723" marB="45723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09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會計及金融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Accounting and Finance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電子商務會計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Accounting for e-Business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CityU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(SCOPE)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9498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商業學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Business Studies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商業數據應用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Data Application for Business 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HKIT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949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中小企創業實務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Entrepreneurship for SME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CUSCS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949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市場營銷及網上推廣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Marketing and Online Promotion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CityU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(SCOPE)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969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法律學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Legal Studies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香港執法實務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Law Enforcement in Hong Kong 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HKBU(SCE)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59" name="Group 59"/>
          <p:cNvGraphicFramePr>
            <a:graphicFrameLocks noGrp="1"/>
          </p:cNvGraphicFramePr>
          <p:nvPr/>
        </p:nvGraphicFramePr>
        <p:xfrm>
          <a:off x="755650" y="933450"/>
          <a:ext cx="8031163" cy="5924988"/>
        </p:xfrm>
        <a:graphic>
          <a:graphicData uri="http://schemas.openxmlformats.org/drawingml/2006/table">
            <a:tbl>
              <a:tblPr/>
              <a:tblGrid>
                <a:gridCol w="1822318"/>
                <a:gridCol w="4351482"/>
                <a:gridCol w="1857363"/>
              </a:tblGrid>
              <a:tr h="365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課程組別</a:t>
                      </a:r>
                    </a:p>
                  </a:txBody>
                  <a:tcPr marL="91439" marR="91439" marT="45702" marB="4570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</a:t>
                      </a:r>
                    </a:p>
                  </a:txBody>
                  <a:tcPr marL="91439" marR="91439" marT="45702" marB="4570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L="91439" marR="91439" marT="45702" marB="4570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948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食品服務及管理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Food Services and Management</a:t>
                      </a:r>
                    </a:p>
                  </a:txBody>
                  <a:tcPr marL="91439" marR="91439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甜品及咖啡店營運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Patisserie and Café Operations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HKCT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西式食品製作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Western Cuisine 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VTC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款待服務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Hospitality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Services</a:t>
                      </a:r>
                    </a:p>
                  </a:txBody>
                  <a:tcPr marL="91439" marR="91439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機場客運大樓運作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Airport Passenger Terminal Operations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HKCT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酒店服務營運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Hospitality Services in Practice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CityU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(SCOPE)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酒店營運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Hotel Operations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VTC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個人及社區服務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Personal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Community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Services</a:t>
                      </a:r>
                    </a:p>
                  </a:txBody>
                  <a:tcPr marL="91439" marR="91439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幼兒教育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Child Care and Education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VTC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幼兒發展 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Child Care and Development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CICE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948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美容學基礎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Fundamental Cosmetology </a:t>
                      </a:r>
                    </a:p>
                  </a:txBody>
                  <a:tcPr marL="91439" marR="91439"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itchFamily="34" charset="-120"/>
                          <a:cs typeface="+mn-cs"/>
                        </a:rPr>
                        <a:t>CICE</a:t>
                      </a:r>
                    </a:p>
                  </a:txBody>
                  <a:tcPr marL="91439" marR="91439" marT="45702" marB="4570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4616" name="Rectangle 26"/>
          <p:cNvSpPr>
            <a:spLocks noChangeArrowheads="1"/>
          </p:cNvSpPr>
          <p:nvPr/>
        </p:nvSpPr>
        <p:spPr bwMode="auto">
          <a:xfrm>
            <a:off x="755650" y="0"/>
            <a:ext cx="1800225" cy="830263"/>
          </a:xfrm>
          <a:prstGeom prst="rect">
            <a:avLst/>
          </a:prstGeom>
          <a:solidFill>
            <a:srgbClr val="CCFFCC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服務</a:t>
            </a:r>
          </a:p>
          <a:p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116013" y="44450"/>
            <a:ext cx="2735262" cy="8302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應用科學</a:t>
            </a:r>
          </a:p>
          <a:p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Applied Science</a:t>
            </a:r>
          </a:p>
        </p:txBody>
      </p:sp>
      <p:graphicFrame>
        <p:nvGraphicFramePr>
          <p:cNvPr id="31789" name="Group 45"/>
          <p:cNvGraphicFramePr>
            <a:graphicFrameLocks noGrp="1"/>
          </p:cNvGraphicFramePr>
          <p:nvPr>
            <p:ph/>
          </p:nvPr>
        </p:nvGraphicFramePr>
        <p:xfrm>
          <a:off x="1116013" y="908050"/>
          <a:ext cx="7742237" cy="5738814"/>
        </p:xfrm>
        <a:graphic>
          <a:graphicData uri="http://schemas.openxmlformats.org/drawingml/2006/table">
            <a:tbl>
              <a:tblPr/>
              <a:tblGrid>
                <a:gridCol w="1534106"/>
                <a:gridCol w="4493625"/>
                <a:gridCol w="1714506"/>
              </a:tblGrid>
              <a:tr h="365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課程組別</a:t>
                      </a:r>
                    </a:p>
                  </a:txBody>
                  <a:tcPr marT="45707" marB="4570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</a:p>
                  </a:txBody>
                  <a:tcPr marT="45707" marB="45707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T="45707" marB="45707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3086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醫療科學及健康護理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Medical Science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Health Care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動物護理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Animal Care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微軟正黑體" pitchFamily="34" charset="-120"/>
                          <a:cs typeface="+mn-cs"/>
                        </a:rPr>
                        <a:t>CityU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微軟正黑體" pitchFamily="34" charset="-120"/>
                          <a:cs typeface="+mn-cs"/>
                        </a:rPr>
                        <a:t>(SCOPE)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8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中醫藥學基礎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Foundation in Chinese Medicine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HKU(SPACE)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8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健康護理實務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Health Care Practice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</a:rPr>
                        <a:t>CICE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8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醫療化驗科學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  <a:sym typeface="Symbo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Medical Laboratory Science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HKU(SPACE)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947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心理學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Psychology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應用心理學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Applied Psychology 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</a:rPr>
                        <a:t>LIFE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947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實用心理學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Practical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Psychology 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HKBU(SCE)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0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運動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Sports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運動科學及體適能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Exercise Science and Health Fitness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HKBU(SCE)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0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運動及體適能教練  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Exercise and Fitness Coaching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</a:rPr>
                        <a:t>HKCT</a:t>
                      </a:r>
                    </a:p>
                  </a:txBody>
                  <a:tcPr marT="45707" marB="45707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9" name="Group 37"/>
          <p:cNvGraphicFramePr>
            <a:graphicFrameLocks noGrp="1"/>
          </p:cNvGraphicFramePr>
          <p:nvPr>
            <p:ph/>
          </p:nvPr>
        </p:nvGraphicFramePr>
        <p:xfrm>
          <a:off x="1000125" y="1357313"/>
          <a:ext cx="7929563" cy="4791121"/>
        </p:xfrm>
        <a:graphic>
          <a:graphicData uri="http://schemas.openxmlformats.org/drawingml/2006/table">
            <a:tbl>
              <a:tblPr/>
              <a:tblGrid>
                <a:gridCol w="1759539"/>
                <a:gridCol w="4241212"/>
                <a:gridCol w="1928812"/>
              </a:tblGrid>
              <a:tr h="365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課程組別</a:t>
                      </a:r>
                    </a:p>
                  </a:txBody>
                  <a:tcPr marL="91439" marR="91439" marT="45711" marB="4571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</a:t>
                      </a:r>
                    </a:p>
                  </a:txBody>
                  <a:tcPr marL="91439" marR="91439" marT="45711" marB="4571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L="91439" marR="91439" marT="45711" marB="4571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444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土木、電機及機械工程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Civil, Electrical and Mechanical Engineering</a:t>
                      </a:r>
                    </a:p>
                  </a:txBody>
                  <a:tcPr marL="91439" marR="91439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建構智慧城市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Constructing Smart Cities</a:t>
                      </a:r>
                    </a:p>
                  </a:txBody>
                  <a:tcPr marL="91439" marR="91439" marT="45711" marB="4571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HKU(SPACE)</a:t>
                      </a:r>
                    </a:p>
                  </a:txBody>
                  <a:tcPr marL="91439" marR="91439" marT="45711" marB="4571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7734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9" marR="9143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電機及能源工程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Electrical and Energy Engineering</a:t>
                      </a:r>
                    </a:p>
                  </a:txBody>
                  <a:tcPr marL="91439" marR="91439" marT="45711" marB="4571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</a:rPr>
                        <a:t>VTC</a:t>
                      </a:r>
                    </a:p>
                  </a:txBody>
                  <a:tcPr marL="91439" marR="91439" marT="45711" marB="4571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969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資訊工程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Information 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Engineering</a:t>
                      </a:r>
                    </a:p>
                  </a:txBody>
                  <a:tcPr marL="91439" marR="91439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電腦鑑證科技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Computer Forensic Technology</a:t>
                      </a:r>
                    </a:p>
                  </a:txBody>
                  <a:tcPr marL="91439" marR="91439" marT="45711" marB="4571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HKU(SPACE)</a:t>
                      </a:r>
                    </a:p>
                  </a:txBody>
                  <a:tcPr marL="91439" marR="91439" marT="45711" marB="4571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9691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服務工程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Services Engineering</a:t>
                      </a:r>
                    </a:p>
                  </a:txBody>
                  <a:tcPr marL="91439" marR="91439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航空學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Aviation Studies</a:t>
                      </a:r>
                    </a:p>
                  </a:txBody>
                  <a:tcPr marL="91439" marR="91439" marT="45711" marB="4571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HKU(SPACE)</a:t>
                      </a:r>
                    </a:p>
                  </a:txBody>
                  <a:tcPr marL="91439" marR="91439" marT="45711" marB="4571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9691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91439" marR="91439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鐵路學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Railway Studies</a:t>
                      </a:r>
                    </a:p>
                  </a:txBody>
                  <a:tcPr marL="91439" marR="91439" marT="45711" marB="4571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新細明體" pitchFamily="18" charset="-120"/>
                          <a:cs typeface="+mn-cs"/>
                        </a:rPr>
                        <a:t>HKCT</a:t>
                      </a:r>
                    </a:p>
                  </a:txBody>
                  <a:tcPr marL="91439" marR="91439" marT="45711" marB="4571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26654" name="Rectangle 23"/>
          <p:cNvSpPr>
            <a:spLocks noChangeArrowheads="1"/>
          </p:cNvSpPr>
          <p:nvPr/>
        </p:nvSpPr>
        <p:spPr bwMode="auto">
          <a:xfrm>
            <a:off x="1000125" y="285750"/>
            <a:ext cx="4429125" cy="83026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工程及生產</a:t>
            </a:r>
          </a:p>
          <a:p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Engineering and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571500" y="500063"/>
            <a:ext cx="8286750" cy="2857500"/>
          </a:xfrm>
          <a:solidFill>
            <a:srgbClr val="CCFFFF"/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zh-TW" dirty="0" smtClean="0"/>
              <a:t>	</a:t>
            </a:r>
            <a:r>
              <a:rPr lang="zh-TW" altLang="en-US" dirty="0" smtClean="0">
                <a:latin typeface="微軟正黑體"/>
                <a:ea typeface="微軟正黑體"/>
              </a:rPr>
              <a:t>有「</a:t>
            </a:r>
            <a:r>
              <a:rPr lang="zh-TW" altLang="en-US" b="1" kern="1200" dirty="0" smtClean="0">
                <a:latin typeface="微軟正黑體" pitchFamily="34" charset="-120"/>
                <a:ea typeface="微軟正黑體" pitchFamily="34" charset="-120"/>
                <a:sym typeface="Symbol"/>
              </a:rPr>
              <a:t></a:t>
            </a:r>
            <a:r>
              <a:rPr lang="zh-TW" altLang="en-US" dirty="0" smtClean="0">
                <a:latin typeface="微軟正黑體"/>
                <a:ea typeface="微軟正黑體"/>
              </a:rPr>
              <a:t>」的課程已載於資歷名冊</a:t>
            </a:r>
            <a:r>
              <a:rPr lang="en-US" altLang="zh-TW" dirty="0" smtClean="0">
                <a:latin typeface="微軟正黑體"/>
                <a:ea typeface="微軟正黑體"/>
              </a:rPr>
              <a:t>, </a:t>
            </a:r>
            <a:r>
              <a:rPr lang="zh-TW" altLang="en-US" dirty="0" smtClean="0">
                <a:latin typeface="微軟正黑體"/>
                <a:ea typeface="微軟正黑體"/>
              </a:rPr>
              <a:t>屬於資歷架構第三級的證書課程。學生完成有關的應用學習課程</a:t>
            </a:r>
            <a:r>
              <a:rPr lang="en-US" altLang="zh-TW" dirty="0" smtClean="0">
                <a:latin typeface="微軟正黑體"/>
                <a:ea typeface="微軟正黑體"/>
              </a:rPr>
              <a:t>, </a:t>
            </a:r>
            <a:r>
              <a:rPr lang="zh-TW" altLang="en-US" dirty="0" smtClean="0">
                <a:latin typeface="微軟正黑體"/>
                <a:ea typeface="微軟正黑體"/>
              </a:rPr>
              <a:t>會獲得</a:t>
            </a:r>
            <a:endParaRPr lang="en-US" altLang="zh-TW" dirty="0" smtClean="0">
              <a:latin typeface="微軟正黑體"/>
              <a:ea typeface="微軟正黑體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zh-TW" dirty="0" smtClean="0">
                <a:latin typeface="微軟正黑體"/>
                <a:ea typeface="微軟正黑體"/>
              </a:rPr>
              <a:t>    </a:t>
            </a:r>
            <a:r>
              <a:rPr lang="en-US" altLang="zh-TW" dirty="0" smtClean="0">
                <a:latin typeface="微軟正黑體"/>
                <a:ea typeface="微軟正黑體"/>
                <a:sym typeface="Wingdings"/>
              </a:rPr>
              <a:t>	</a:t>
            </a:r>
            <a:r>
              <a:rPr lang="zh-TW" altLang="en-US" dirty="0" smtClean="0">
                <a:latin typeface="微軟正黑體"/>
                <a:ea typeface="微軟正黑體"/>
                <a:sym typeface="Wingdings"/>
              </a:rPr>
              <a:t>香港中學文憑資</a:t>
            </a:r>
            <a:r>
              <a:rPr lang="zh-TW" altLang="en-US" dirty="0" smtClean="0">
                <a:latin typeface="微軟正黑體"/>
                <a:ea typeface="微軟正黑體"/>
              </a:rPr>
              <a:t>歷</a:t>
            </a:r>
            <a:endParaRPr lang="en-US" altLang="zh-TW" dirty="0" smtClean="0">
              <a:latin typeface="微軟正黑體"/>
              <a:ea typeface="微軟正黑體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zh-TW" dirty="0" smtClean="0">
                <a:latin typeface="微軟正黑體"/>
                <a:ea typeface="微軟正黑體"/>
              </a:rPr>
              <a:t>	</a:t>
            </a:r>
            <a:r>
              <a:rPr lang="en-US" altLang="zh-TW" dirty="0" smtClean="0">
                <a:latin typeface="微軟正黑體"/>
                <a:ea typeface="微軟正黑體"/>
                <a:sym typeface="Wingdings"/>
              </a:rPr>
              <a:t> 	</a:t>
            </a:r>
            <a:r>
              <a:rPr lang="zh-TW" altLang="en-US" dirty="0" smtClean="0">
                <a:latin typeface="微軟正黑體"/>
                <a:ea typeface="微軟正黑體"/>
                <a:sym typeface="Wingdings"/>
              </a:rPr>
              <a:t>課程提供機構頒發資</a:t>
            </a:r>
            <a:r>
              <a:rPr lang="zh-TW" altLang="en-US" dirty="0" smtClean="0">
                <a:latin typeface="微軟正黑體"/>
                <a:ea typeface="微軟正黑體"/>
              </a:rPr>
              <a:t>歷架構第三級證</a:t>
            </a:r>
            <a:r>
              <a:rPr lang="zh-TW" altLang="en-US" dirty="0" smtClean="0">
                <a:latin typeface="微軟正黑體"/>
                <a:ea typeface="微軟正黑體"/>
                <a:sym typeface="Wingdings"/>
              </a:rPr>
              <a:t>書</a:t>
            </a:r>
            <a:r>
              <a:rPr lang="en-US" altLang="zh-TW" dirty="0" smtClean="0">
                <a:latin typeface="微軟正黑體"/>
                <a:ea typeface="微軟正黑體"/>
                <a:sym typeface="Wingdings"/>
              </a:rPr>
              <a:t>	</a:t>
            </a:r>
            <a:endParaRPr lang="en-US" altLang="zh-TW" dirty="0" smtClean="0">
              <a:latin typeface="微軟正黑體"/>
              <a:ea typeface="微軟正黑體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zh-TW" dirty="0" smtClean="0">
                <a:latin typeface="微軟正黑體"/>
                <a:ea typeface="微軟正黑體"/>
              </a:rPr>
              <a:t>		</a:t>
            </a:r>
            <a:endParaRPr lang="zh-TW" altLang="en-US" dirty="0" smtClean="0">
              <a:latin typeface="微軟正黑體"/>
              <a:ea typeface="微軟正黑體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500188" y="3786188"/>
            <a:ext cx="6119812" cy="584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b="1">
                <a:latin typeface="微軟正黑體" pitchFamily="34" charset="-120"/>
                <a:ea typeface="微軟正黑體" pitchFamily="34" charset="-120"/>
              </a:rPr>
              <a:t>成功申請報讀應用學習課程同學</a:t>
            </a:r>
            <a:endParaRPr lang="en-US" altLang="zh-TW" sz="3200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500188" y="4500563"/>
            <a:ext cx="6215062" cy="1323975"/>
          </a:xfrm>
          <a:prstGeom prst="rect">
            <a:avLst/>
          </a:prstGeom>
          <a:solidFill>
            <a:srgbClr val="CCFFCC"/>
          </a:solidFill>
          <a:ln w="25400" cmpd="dbl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zh-TW" altLang="en-US" sz="4000" b="1">
                <a:latin typeface="微軟正黑體" pitchFamily="34" charset="-120"/>
                <a:ea typeface="微軟正黑體" pitchFamily="34" charset="-120"/>
              </a:rPr>
              <a:t>必須於</a:t>
            </a:r>
            <a:r>
              <a:rPr lang="en-US" altLang="zh-TW" sz="4000" b="1">
                <a:latin typeface="微軟正黑體" pitchFamily="34" charset="-120"/>
                <a:ea typeface="微軟正黑體" pitchFamily="34" charset="-120"/>
              </a:rPr>
              <a:t>2020</a:t>
            </a:r>
            <a:r>
              <a:rPr lang="zh-TW" altLang="en-US" sz="4000" b="1">
                <a:latin typeface="微軟正黑體" pitchFamily="34" charset="-120"/>
                <a:ea typeface="微軟正黑體" pitchFamily="34" charset="-120"/>
              </a:rPr>
              <a:t>年升讀中五</a:t>
            </a:r>
            <a:endParaRPr lang="en-US" altLang="zh-TW" sz="4000" b="1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sz="4000" b="1">
                <a:latin typeface="微軟正黑體" pitchFamily="34" charset="-120"/>
                <a:ea typeface="微軟正黑體" pitchFamily="34" charset="-120"/>
              </a:rPr>
              <a:t>必須退修一科選修科目</a:t>
            </a:r>
            <a:endParaRPr lang="en-US" altLang="zh-TW" sz="4000" b="1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03350" y="1052513"/>
            <a:ext cx="6481763" cy="1816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應用學習課程不設公開考試</a:t>
            </a: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。課程提供機構會負責評核學生的表現（包括進展性及總結性的評核），並主要由有關的課程導師負責執行。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403350" y="3068638"/>
            <a:ext cx="6480175" cy="1816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香港考試及評核局（考評局）會負責調控由課程提供機構呈交的評核成績。應用學習課程的成績經調控後，將</a:t>
            </a:r>
            <a:r>
              <a:rPr lang="zh-TW" altLang="en-US" sz="2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記錄在香港中學文憑證書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上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403350" y="161925"/>
            <a:ext cx="3028950" cy="5794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評估及質素認可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971550" y="188913"/>
            <a:ext cx="3028950" cy="5794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評估及質素認可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863600" y="908050"/>
            <a:ext cx="7416800" cy="56943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成功修畢應用學習課程的學生，其成績將以</a:t>
            </a:r>
            <a:r>
              <a:rPr lang="zh-TW" altLang="en-US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「達標」</a:t>
            </a:r>
            <a:r>
              <a:rPr lang="zh-TW" altLang="en-US" sz="28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、 </a:t>
            </a:r>
            <a:r>
              <a:rPr lang="zh-TW" altLang="en-US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「達標並表現優異</a:t>
            </a:r>
            <a:r>
              <a:rPr lang="en-US" altLang="zh-TW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(I)</a:t>
            </a:r>
            <a:r>
              <a:rPr lang="zh-TW" altLang="en-US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en-US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「達標並表現優異</a:t>
            </a:r>
            <a:r>
              <a:rPr lang="en-US" altLang="zh-TW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(II)</a:t>
            </a:r>
            <a:r>
              <a:rPr lang="zh-TW" altLang="en-US" sz="2800" b="1" u="sng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三個等級記錄在香港中學文憑證書上。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28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達標」表現水平等同香港中學文憑考試甲類科目第</a:t>
            </a: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級的成績。</a:t>
            </a: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「 達標並表現優異</a:t>
            </a:r>
            <a:r>
              <a:rPr lang="en-US" altLang="zh-TW" sz="280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(I)</a:t>
            </a:r>
            <a:r>
              <a:rPr lang="zh-TW" altLang="en-US" sz="280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」表現水平等同香港中學文憑考試甲類科目第</a:t>
            </a:r>
            <a:r>
              <a:rPr lang="en-US" altLang="zh-TW" sz="280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800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級的成績。</a:t>
            </a:r>
            <a:endParaRPr lang="en-US" altLang="zh-TW" sz="28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28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「 達標並表現優異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(II)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」表現水平等同香港中學文憑考試甲類科目第</a:t>
            </a: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級或以上的成績。</a:t>
            </a:r>
            <a:endParaRPr lang="en-US" altLang="zh-TW" sz="2800" b="1" dirty="0">
              <a:solidFill>
                <a:schemeClr val="accent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827088" y="188913"/>
            <a:ext cx="3028950" cy="5794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評估及質素認可</a:t>
            </a: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863600" y="836613"/>
            <a:ext cx="7416800" cy="9540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學生如表現低於「達標」水平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出席率少於總課時的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80%,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成績會被評定為</a:t>
            </a:r>
            <a:r>
              <a:rPr lang="zh-TW" altLang="en-US" sz="2800" b="1" u="sng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「不達標」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00113" y="1916113"/>
          <a:ext cx="734536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8"/>
                <a:gridCol w="26644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32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2019</a:t>
                      </a:r>
                      <a:r>
                        <a:rPr lang="zh-TW" altLang="en-US" sz="32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年 </a:t>
                      </a: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endParaRPr lang="zh-TW" altLang="en-US" sz="3200"/>
                    </a:p>
                  </a:txBody>
                  <a:tcPr marL="91447" marR="914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「達標並表現優異</a:t>
                      </a:r>
                      <a:r>
                        <a:rPr lang="en-US" altLang="zh-TW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(II)</a:t>
                      </a:r>
                      <a:r>
                        <a:rPr lang="zh-TW" altLang="en-US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」</a:t>
                      </a:r>
                      <a:endParaRPr lang="zh-TW" altLang="en-US" sz="3200" u="none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8.2%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7" marR="914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「達標並表現優異</a:t>
                      </a:r>
                      <a:r>
                        <a:rPr lang="en-US" altLang="zh-TW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</a:t>
                      </a:r>
                      <a:r>
                        <a:rPr lang="zh-TW" altLang="en-US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」</a:t>
                      </a:r>
                      <a:endParaRPr lang="zh-TW" altLang="en-US" sz="3200" u="none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19.2%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7" marR="914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「達標」</a:t>
                      </a:r>
                      <a:endParaRPr lang="zh-TW" altLang="en-US" sz="3200" u="none" dirty="0"/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65.4%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7" marR="914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b="1" u="none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「不達標」</a:t>
                      </a:r>
                      <a:endParaRPr lang="zh-TW" altLang="en-US" sz="3200" u="none" dirty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7.2%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7" marR="91447"/>
                </a:tc>
              </a:tr>
            </a:tbl>
          </a:graphicData>
        </a:graphic>
      </p:graphicFrame>
      <p:sp>
        <p:nvSpPr>
          <p:cNvPr id="30744" name="Rectangle 2"/>
          <p:cNvSpPr>
            <a:spLocks noChangeArrowheads="1"/>
          </p:cNvSpPr>
          <p:nvPr/>
        </p:nvSpPr>
        <p:spPr bwMode="auto">
          <a:xfrm>
            <a:off x="900113" y="4868863"/>
            <a:ext cx="7343775" cy="1816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除香港中學文憑資歷外</a:t>
            </a:r>
            <a:r>
              <a:rPr lang="en-US" altLang="zh-TW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部分應用學習課程已載錄於資歷名冊</a:t>
            </a:r>
            <a:r>
              <a:rPr lang="en-US" altLang="zh-TW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屬於資歷架構第三級的證書課程</a:t>
            </a: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。詳情可瀏覽資歷名冊網頁</a:t>
            </a:r>
            <a:r>
              <a:rPr lang="en-US" altLang="zh-TW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(www.hkqr.gov.hk) </a:t>
            </a: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3889375" cy="6477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zh-TW" altLang="en-US" sz="3200" b="1" kern="1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應用學習課程認受性</a:t>
            </a:r>
            <a:endParaRPr lang="zh-HK" altLang="en-US" sz="3200" b="1" kern="1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1747" name="文字方塊 4"/>
          <p:cNvSpPr txBox="1">
            <a:spLocks noChangeArrowheads="1"/>
          </p:cNvSpPr>
          <p:nvPr/>
        </p:nvSpPr>
        <p:spPr bwMode="auto">
          <a:xfrm>
            <a:off x="395288" y="908050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城大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288" y="1400175"/>
          <a:ext cx="8497887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339"/>
                <a:gridCol w="6977548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可被視作為選修科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5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創意媒體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設計學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媒體藝術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表演藝術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電影、電視與廣播學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媒體製作與公共關係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醫療科學及健康護理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心理學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土木、電機及機械工程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資訊工程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服務工程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商業學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商業數據分析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生物醫學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醫療科學及健康護理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醫療化驗科學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3889375" cy="6477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zh-TW" altLang="en-US" sz="3200" b="1" kern="1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應用學習課程認受性</a:t>
            </a:r>
            <a:endParaRPr lang="zh-HK" altLang="en-US" sz="3200" b="1" kern="1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2771" name="文字方塊 4"/>
          <p:cNvSpPr txBox="1">
            <a:spLocks noChangeArrowheads="1"/>
          </p:cNvSpPr>
          <p:nvPr/>
        </p:nvSpPr>
        <p:spPr bwMode="auto">
          <a:xfrm>
            <a:off x="395288" y="908050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浸大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288" y="1400175"/>
          <a:ext cx="8424862" cy="4556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819"/>
                <a:gridCol w="6859043"/>
              </a:tblGrid>
              <a:tr h="457165">
                <a:tc>
                  <a:txBody>
                    <a:bodyPr/>
                    <a:lstStyle/>
                    <a:p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可被視作為選修科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58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傳理學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http://www.comm.hkbu.edu.hk/admission/en/elective</a:t>
                      </a:r>
                      <a:r>
                        <a:rPr lang="en-US" altLang="zh-TW" sz="2400" b="1" u="none" kern="1200" baseline="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_subject.html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體育及</a:t>
                      </a:r>
                      <a:endParaRPr lang="en-US" altLang="zh-TW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康樂管理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會考慮與體育相關的應用學習課程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02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視覺藝術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會考慮相關的應用學習課程</a:t>
                      </a:r>
                      <a:endParaRPr lang="zh-HK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http://ava.hkbu.edu.hk/programmes/ba-visual-arts/admission/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4" marR="91444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14438" y="214313"/>
            <a:ext cx="2016125" cy="5794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課程理念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4438" y="857250"/>
            <a:ext cx="7710487" cy="4894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TW" altLang="en-US" sz="2400"/>
          </a:p>
          <a:p>
            <a:r>
              <a:rPr lang="zh-TW" altLang="en-US" sz="3600" b="1" u="sng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應用學習是高中課程的選修科目</a:t>
            </a:r>
          </a:p>
          <a:p>
            <a:endParaRPr lang="zh-TW" altLang="en-US" sz="2400"/>
          </a:p>
          <a:p>
            <a:pPr>
              <a:buFont typeface="Wingdings" pitchFamily="2" charset="2"/>
              <a:buChar char="l"/>
            </a:pPr>
            <a:r>
              <a:rPr lang="zh-TW" altLang="en-US" sz="320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透過真實情境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讓學生從應用和實踐中學</a:t>
            </a:r>
            <a:endParaRPr lang="en-US" altLang="zh-TW" sz="280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習有關知識和理論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從而培養共通能力。 </a:t>
            </a:r>
          </a:p>
          <a:p>
            <a:endParaRPr lang="zh-TW" altLang="en-US" sz="2800"/>
          </a:p>
          <a:p>
            <a:pPr>
              <a:buFont typeface="Wingdings" pitchFamily="2" charset="2"/>
              <a:buChar char="l"/>
            </a:pP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照顧學生的多樣性 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—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不同興趣、性向和</a:t>
            </a:r>
            <a:endParaRPr lang="en-US" altLang="zh-TW" sz="280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能力。</a:t>
            </a:r>
          </a:p>
          <a:p>
            <a:pPr>
              <a:buFont typeface="Wingdings" pitchFamily="2" charset="2"/>
              <a:buChar char="l"/>
            </a:pPr>
            <a:endParaRPr lang="zh-TW" altLang="en-US" sz="280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協助學生加深對各行各業的認識、開拓他</a:t>
            </a:r>
            <a:endParaRPr lang="en-US" altLang="zh-TW" sz="280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們的視野及探討相關範疇的就業取向。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3889375" cy="6477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zh-TW" altLang="en-US" sz="3200" b="1" kern="1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應用學習課程認受性</a:t>
            </a:r>
            <a:endParaRPr lang="zh-HK" altLang="en-US" sz="3200" b="1" kern="1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3795" name="文字方塊 4"/>
          <p:cNvSpPr txBox="1">
            <a:spLocks noChangeArrowheads="1"/>
          </p:cNvSpPr>
          <p:nvPr/>
        </p:nvSpPr>
        <p:spPr bwMode="auto">
          <a:xfrm>
            <a:off x="395288" y="908050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中大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288" y="1400175"/>
          <a:ext cx="8640762" cy="217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46"/>
                <a:gridCol w="7034816"/>
              </a:tblGrid>
              <a:tr h="823207">
                <a:tc>
                  <a:txBody>
                    <a:bodyPr/>
                    <a:lstStyle/>
                    <a:p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可獲加分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,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但不被視作為選修科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64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個課程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http://www.cuhk.edu.hk/adm/jupas/ApL2019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807" name="文字方塊 4"/>
          <p:cNvSpPr txBox="1">
            <a:spLocks noChangeArrowheads="1"/>
          </p:cNvSpPr>
          <p:nvPr/>
        </p:nvSpPr>
        <p:spPr bwMode="auto">
          <a:xfrm>
            <a:off x="395288" y="3716338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理大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95288" y="4240213"/>
          <a:ext cx="8640762" cy="181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46"/>
                <a:gridCol w="7034816"/>
              </a:tblGrid>
              <a:tr h="457160">
                <a:tc>
                  <a:txBody>
                    <a:bodyPr/>
                    <a:lstStyle/>
                    <a:p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可獲會被考慮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57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400" b="1" u="none" kern="120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17</a:t>
                      </a:r>
                      <a:r>
                        <a:rPr lang="zh-TW" altLang="en-US" sz="2400" b="1" u="none" kern="120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http://www51.polyu.edu.hk/eprospectus/ug/ </a:t>
                      </a:r>
                      <a:r>
                        <a:rPr lang="en-US" altLang="zh-TW" sz="2400" b="1" u="none" kern="1200" dirty="0" err="1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jupas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3889375" cy="647700"/>
          </a:xfrm>
          <a:solidFill>
            <a:schemeClr val="tx2"/>
          </a:solidFill>
        </p:spPr>
        <p:txBody>
          <a:bodyPr/>
          <a:lstStyle/>
          <a:p>
            <a:pPr>
              <a:defRPr/>
            </a:pPr>
            <a:r>
              <a:rPr lang="zh-TW" altLang="en-US" sz="3200" b="1" kern="12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應用學習課程認受性</a:t>
            </a:r>
            <a:endParaRPr lang="zh-HK" altLang="en-US" sz="3200" b="1" kern="12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34819" name="文字方塊 4"/>
          <p:cNvSpPr txBox="1">
            <a:spLocks noChangeArrowheads="1"/>
          </p:cNvSpPr>
          <p:nvPr/>
        </p:nvSpPr>
        <p:spPr bwMode="auto">
          <a:xfrm>
            <a:off x="395288" y="908050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科大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288" y="1400175"/>
          <a:ext cx="8640762" cy="210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46"/>
                <a:gridCol w="7034816"/>
              </a:tblGrid>
              <a:tr h="822896">
                <a:tc>
                  <a:txBody>
                    <a:bodyPr/>
                    <a:lstStyle/>
                    <a:p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或可獲加分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,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但不被視作為選修科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73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http://undergrad.bm.ust.hk/admissions/admissions-information/hkdse-requirements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831" name="文字方塊 4"/>
          <p:cNvSpPr txBox="1">
            <a:spLocks noChangeArrowheads="1"/>
          </p:cNvSpPr>
          <p:nvPr/>
        </p:nvSpPr>
        <p:spPr bwMode="auto">
          <a:xfrm>
            <a:off x="395288" y="3617913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8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港大</a:t>
            </a:r>
            <a:endParaRPr lang="zh-HK" altLang="en-US" sz="28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95288" y="4240213"/>
          <a:ext cx="8640762" cy="134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46"/>
                <a:gridCol w="7034816"/>
              </a:tblGrid>
              <a:tr h="457305">
                <a:tc>
                  <a:txBody>
                    <a:bodyPr/>
                    <a:lstStyle/>
                    <a:p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APL</a:t>
                      </a: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課程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達標並表現優異</a:t>
                      </a:r>
                      <a:r>
                        <a:rPr lang="en-US" altLang="zh-TW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(I)/(II)</a:t>
                      </a:r>
                      <a:r>
                        <a:rPr lang="zh-TW" altLang="en-US" sz="2400" b="1" u="none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只作為附加資料</a:t>
                      </a:r>
                      <a:endParaRPr lang="zh-HK" altLang="en-US" sz="24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0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HK" altLang="en-US" sz="2400" b="1" u="none" kern="1200" dirty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參考網址</a:t>
                      </a: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kern="1200" dirty="0" smtClean="0">
                          <a:solidFill>
                            <a:schemeClr val="tx2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http://www.hku.hk/dse</a:t>
                      </a:r>
                      <a:endParaRPr lang="zh-TW" altLang="en-US" sz="2400" b="1" u="none" kern="1200" dirty="0" smtClean="0">
                        <a:solidFill>
                          <a:schemeClr val="tx2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內容版面配置區 1"/>
          <p:cNvSpPr>
            <a:spLocks noGrp="1"/>
          </p:cNvSpPr>
          <p:nvPr>
            <p:ph/>
          </p:nvPr>
        </p:nvSpPr>
        <p:spPr>
          <a:xfrm>
            <a:off x="1000125" y="642938"/>
            <a:ext cx="7643813" cy="4214812"/>
          </a:xfrm>
          <a:solidFill>
            <a:srgbClr val="CCFFFF"/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zh-TW" sz="3600" b="1" u="sng" smtClean="0">
                <a:latin typeface="微軟正黑體" pitchFamily="34" charset="-120"/>
                <a:ea typeface="微軟正黑體" pitchFamily="34" charset="-120"/>
              </a:rPr>
              <a:t>37 </a:t>
            </a:r>
            <a:r>
              <a:rPr lang="zh-TW" altLang="en-US" sz="3600" b="1" u="sng" smtClean="0">
                <a:latin typeface="微軟正黑體" pitchFamily="34" charset="-120"/>
                <a:ea typeface="微軟正黑體" pitchFamily="34" charset="-120"/>
              </a:rPr>
              <a:t>個應用學習課程導引課程</a:t>
            </a:r>
            <a:endParaRPr lang="en-US" altLang="zh-TW" sz="3600" b="1" u="sng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日期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 2020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3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7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日及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3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14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日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報名截止日期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 2020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 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校內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報名截止日期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 2020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17 </a:t>
            </a:r>
            <a:r>
              <a:rPr lang="zh-TW" altLang="en-US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endParaRPr lang="en-US" altLang="zh-TW" b="1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報名地點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圖書館升學就業輔導室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3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331913" y="260350"/>
            <a:ext cx="4176712" cy="5794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甄選學生程序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模式一</a:t>
            </a:r>
            <a:r>
              <a: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1331913" y="981075"/>
            <a:ext cx="6119812" cy="1077913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學校遞交學生報讀應用學習課程申請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400">
                <a:ea typeface="標楷體" pitchFamily="65" charset="-120"/>
              </a:rPr>
              <a:t>(25-02-2020 </a:t>
            </a:r>
            <a:r>
              <a:rPr lang="zh-TW" altLang="en-US" sz="2400">
                <a:ea typeface="標楷體" pitchFamily="65" charset="-120"/>
              </a:rPr>
              <a:t>至 </a:t>
            </a:r>
            <a:r>
              <a:rPr lang="en-US" altLang="zh-TW" sz="2400">
                <a:ea typeface="標楷體" pitchFamily="65" charset="-120"/>
              </a:rPr>
              <a:t>09</a:t>
            </a:r>
            <a:r>
              <a:rPr lang="en-US" altLang="zh-TW" sz="2400"/>
              <a:t>-04-2020)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258888" y="2852738"/>
            <a:ext cx="6884987" cy="107791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課程提供機構甄選學生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zh-TW" sz="2400" dirty="0"/>
              <a:t>09-05-2020</a:t>
            </a:r>
            <a:r>
              <a:rPr lang="zh-TW" altLang="en-US" sz="2400" dirty="0"/>
              <a:t>     </a:t>
            </a:r>
            <a:r>
              <a:rPr lang="en-US" altLang="zh-TW" sz="2400" dirty="0"/>
              <a:t>16-05-2020     </a:t>
            </a:r>
            <a:r>
              <a:rPr lang="en-US" altLang="zh-TW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23-05-2020</a:t>
            </a:r>
            <a:r>
              <a:rPr lang="en-US" altLang="zh-TW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後備日</a:t>
            </a:r>
            <a:r>
              <a:rPr lang="en-US" altLang="zh-TW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zh-TW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1331913" y="4652963"/>
            <a:ext cx="5954712" cy="523875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教育局公佈甄選結果</a:t>
            </a:r>
            <a:r>
              <a:rPr lang="en-US" altLang="zh-TW" sz="2400"/>
              <a:t>(09-06-2020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開始</a:t>
            </a:r>
            <a:r>
              <a:rPr lang="en-US" altLang="zh-TW" sz="2400"/>
              <a:t>)</a:t>
            </a:r>
          </a:p>
        </p:txBody>
      </p:sp>
      <p:sp>
        <p:nvSpPr>
          <p:cNvPr id="36870" name="AutoShape 9"/>
          <p:cNvSpPr>
            <a:spLocks noChangeArrowheads="1"/>
          </p:cNvSpPr>
          <p:nvPr/>
        </p:nvSpPr>
        <p:spPr bwMode="auto">
          <a:xfrm>
            <a:off x="4392613" y="2205038"/>
            <a:ext cx="358775" cy="574675"/>
          </a:xfrm>
          <a:prstGeom prst="downArrow">
            <a:avLst>
              <a:gd name="adj1" fmla="val 50000"/>
              <a:gd name="adj2" fmla="val 400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/>
          <a:lstStyle/>
          <a:p>
            <a:pPr algn="r"/>
            <a:endParaRPr lang="zh-TW" altLang="en-US"/>
          </a:p>
        </p:txBody>
      </p:sp>
      <p:sp>
        <p:nvSpPr>
          <p:cNvPr id="36871" name="AutoShape 12"/>
          <p:cNvSpPr>
            <a:spLocks noChangeArrowheads="1"/>
          </p:cNvSpPr>
          <p:nvPr/>
        </p:nvSpPr>
        <p:spPr bwMode="auto">
          <a:xfrm>
            <a:off x="4392613" y="4071938"/>
            <a:ext cx="360362" cy="574675"/>
          </a:xfrm>
          <a:prstGeom prst="downArrow">
            <a:avLst>
              <a:gd name="adj1" fmla="val 50000"/>
              <a:gd name="adj2" fmla="val 398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6872" name="AutoShape 13"/>
          <p:cNvSpPr>
            <a:spLocks noChangeArrowheads="1"/>
          </p:cNvSpPr>
          <p:nvPr/>
        </p:nvSpPr>
        <p:spPr bwMode="auto">
          <a:xfrm>
            <a:off x="4392613" y="5373688"/>
            <a:ext cx="358775" cy="574675"/>
          </a:xfrm>
          <a:prstGeom prst="downArrow">
            <a:avLst>
              <a:gd name="adj1" fmla="val 50000"/>
              <a:gd name="adj2" fmla="val 400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6873" name="Text Box 14"/>
          <p:cNvSpPr txBox="1">
            <a:spLocks noChangeArrowheads="1"/>
          </p:cNvSpPr>
          <p:nvPr/>
        </p:nvSpPr>
        <p:spPr bwMode="auto">
          <a:xfrm>
            <a:off x="1331913" y="6021388"/>
            <a:ext cx="5905500" cy="523875"/>
          </a:xfrm>
          <a:prstGeom prst="rect">
            <a:avLst/>
          </a:prstGeom>
          <a:solidFill>
            <a:srgbClr val="CCFF66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學校確定修讀學生資料</a:t>
            </a:r>
            <a:r>
              <a:rPr lang="en-US" altLang="zh-TW" sz="2400"/>
              <a:t>(22-06-2020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前</a:t>
            </a:r>
            <a:r>
              <a:rPr lang="en-US" altLang="zh-TW" sz="2400"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>
            <p:ph/>
          </p:nvPr>
        </p:nvGraphicFramePr>
        <p:xfrm>
          <a:off x="0" y="690563"/>
          <a:ext cx="9036050" cy="6367602"/>
        </p:xfrm>
        <a:graphic>
          <a:graphicData uri="http://schemas.openxmlformats.org/drawingml/2006/table">
            <a:tbl>
              <a:tblPr/>
              <a:tblGrid>
                <a:gridCol w="3036065"/>
                <a:gridCol w="5999985"/>
              </a:tblGrid>
              <a:tr h="37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日期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5" marR="91435" marT="45706" marB="4570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安排</a:t>
                      </a:r>
                    </a:p>
                  </a:txBody>
                  <a:tcPr marL="91435" marR="91435" marT="45706" marB="45706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年 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 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應用學習課程講座 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+ 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派家長信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 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日前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報讀導引課程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申請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校內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kumimoji="1" lang="zh-TW" alt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月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14 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交家長信回條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/14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參加導引課程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16-20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出席校內甄選面試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6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校方通知獲學校推薦報讀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應用學習課程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同學遞交「選修課程及退修選修科」表格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9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日前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校方於網上校管系統遞交申請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月底前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校方按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EDB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通知知會學生出席報讀機構面試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6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  <a:endParaRPr kumimoji="1" lang="en-US" altLang="zh-TW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獲學校推薦報讀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應用學習課程同學出席課程提供機構安排的面試</a:t>
                      </a:r>
                      <a:endParaRPr kumimoji="1" lang="zh-TW" alt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日開始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EDB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公佈甄選結果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2020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年 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kumimoji="1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22</a:t>
                      </a: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日前</a:t>
                      </a:r>
                    </a:p>
                  </a:txBody>
                  <a:tcPr marL="91435" marR="91435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校方確定修讀學生資料</a:t>
                      </a:r>
                    </a:p>
                  </a:txBody>
                  <a:tcPr marL="91435" marR="91435" marT="45706" marB="4570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831" name="Rectangle 13"/>
          <p:cNvSpPr>
            <a:spLocks noChangeArrowheads="1"/>
          </p:cNvSpPr>
          <p:nvPr/>
        </p:nvSpPr>
        <p:spPr bwMode="auto">
          <a:xfrm>
            <a:off x="0" y="0"/>
            <a:ext cx="4321175" cy="584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報讀應用學習課程日程</a:t>
            </a:r>
            <a:endParaRPr lang="en-US" altLang="zh-TW" sz="24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31913" y="404813"/>
            <a:ext cx="2016125" cy="5794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施行模式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331913" y="1052513"/>
            <a:ext cx="6913562" cy="13858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學校可與課程提供機構協作，按學生的學習需要提供應用學習課程。下列為兩個可以兼容並包的施行模式：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331913" y="2565400"/>
            <a:ext cx="6911975" cy="13843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模式一：</a:t>
            </a:r>
            <a:r>
              <a:rPr lang="zh-TW" altLang="en-US" sz="2800" u="sng">
                <a:latin typeface="微軟正黑體" pitchFamily="34" charset="-120"/>
                <a:ea typeface="微軟正黑體" pitchFamily="34" charset="-120"/>
              </a:rPr>
              <a:t>課程於課程提供機構的場地進行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 並由該機構的導師教授。課堂一般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     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於</a:t>
            </a:r>
            <a:r>
              <a:rPr lang="zh-TW" altLang="en-US" sz="2800" u="sng">
                <a:latin typeface="微軟正黑體" pitchFamily="34" charset="-120"/>
                <a:ea typeface="微軟正黑體" pitchFamily="34" charset="-120"/>
              </a:rPr>
              <a:t>星期六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進行。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331913" y="4437063"/>
            <a:ext cx="6911975" cy="224631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模式二：大部分課程於學校內上課，並主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  要由課程提供機構的導師教授。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  學校可與課程提供機構訂定施行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  細節，如時間表安排、場地、設  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      備等。</a:t>
            </a:r>
          </a:p>
        </p:txBody>
      </p:sp>
      <p:sp>
        <p:nvSpPr>
          <p:cNvPr id="6" name="橢圓 5"/>
          <p:cNvSpPr/>
          <p:nvPr/>
        </p:nvSpPr>
        <p:spPr>
          <a:xfrm>
            <a:off x="571500" y="2357438"/>
            <a:ext cx="8143875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403350" y="836613"/>
            <a:ext cx="6481763" cy="9540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每個應用學習課程的總課時為</a:t>
            </a:r>
            <a:r>
              <a:rPr lang="en-US" altLang="zh-TW" sz="2800" u="sng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180</a:t>
            </a: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小時，修讀期橫跨中五及中六兩個學年。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03350" y="1844675"/>
            <a:ext cx="6553200" cy="9540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2800">
                <a:latin typeface="微軟正黑體" pitchFamily="34" charset="-120"/>
                <a:ea typeface="微軟正黑體" pitchFamily="34" charset="-120"/>
              </a:rPr>
              <a:t>2020-21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年度修讀由課程發展議會所建議之新高中課程的</a:t>
            </a:r>
            <a:r>
              <a:rPr lang="zh-TW" altLang="en-US" sz="2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中五學生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均可修讀。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403350" y="2852738"/>
            <a:ext cx="6553200" cy="1816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學生可修讀一至兩個應用學習課程作為選修科目，惟需視乎</a:t>
            </a:r>
            <a:r>
              <a:rPr lang="zh-TW" altLang="en-US" sz="2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學校的提名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2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課程提供機構的甄選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及個別</a:t>
            </a:r>
            <a:r>
              <a:rPr lang="zh-TW" altLang="en-US" sz="2800" b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課程的學位數目</a:t>
            </a:r>
            <a:r>
              <a:rPr lang="zh-TW" altLang="en-US" sz="2800">
                <a:latin typeface="微軟正黑體" pitchFamily="34" charset="-120"/>
                <a:ea typeface="微軟正黑體" pitchFamily="34" charset="-120"/>
              </a:rPr>
              <a:t>而定。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403350" y="161925"/>
            <a:ext cx="1809750" cy="5794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課程設計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403350" y="4941888"/>
            <a:ext cx="1827213" cy="584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課程費用</a:t>
            </a: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1403350" y="5589588"/>
            <a:ext cx="6481763" cy="5222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獲教育局及學校全數資助課程費用。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03350" y="1052513"/>
            <a:ext cx="6553200" cy="22463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全部 </a:t>
            </a:r>
            <a:r>
              <a:rPr lang="en-US" altLang="zh-TW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37</a:t>
            </a: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個應用學習課程採用以下三種教</a:t>
            </a:r>
            <a:endParaRPr lang="en-US" altLang="zh-TW" sz="280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/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學語言的其中一種</a:t>
            </a:r>
            <a:r>
              <a:rPr lang="en-US" altLang="zh-TW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英文或中文</a:t>
            </a:r>
          </a:p>
          <a:p>
            <a:pPr marL="342900" indent="-342900">
              <a:buFontTx/>
              <a:buAutoNum type="arabicPeriod"/>
            </a:pP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中文</a:t>
            </a:r>
            <a:endParaRPr lang="en-US" altLang="zh-TW" sz="280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buFontTx/>
              <a:buAutoNum type="arabicPeriod"/>
            </a:pP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英文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03350" y="260350"/>
            <a:ext cx="5429250" cy="5794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教學語言及上課時間</a:t>
            </a:r>
            <a:r>
              <a:rPr lang="en-US" altLang="zh-TW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模式一</a:t>
            </a:r>
            <a:r>
              <a:rPr lang="en-US" altLang="zh-TW" sz="32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403350" y="3429000"/>
            <a:ext cx="6480175" cy="13843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上課時間大致如下</a:t>
            </a:r>
            <a:r>
              <a:rPr lang="en-US" altLang="zh-TW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星期六上午  或</a:t>
            </a:r>
          </a:p>
          <a:p>
            <a:pPr marL="342900" indent="-342900">
              <a:buFontTx/>
              <a:buAutoNum type="arabicPeriod"/>
            </a:pPr>
            <a:r>
              <a:rPr lang="zh-TW" altLang="en-US" sz="280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星期六下午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090863" y="214313"/>
            <a:ext cx="2962275" cy="64611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 b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課程提供機構</a:t>
            </a:r>
          </a:p>
        </p:txBody>
      </p:sp>
      <p:pic>
        <p:nvPicPr>
          <p:cNvPr id="19459" name="Picture 24" descr="front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357438"/>
            <a:ext cx="23050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7" descr="home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214688"/>
            <a:ext cx="24511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群組 15"/>
          <p:cNvGrpSpPr>
            <a:grpSpLocks/>
          </p:cNvGrpSpPr>
          <p:nvPr/>
        </p:nvGrpSpPr>
        <p:grpSpPr bwMode="auto">
          <a:xfrm>
            <a:off x="785813" y="5008563"/>
            <a:ext cx="5505450" cy="504825"/>
            <a:chOff x="1547664" y="1988840"/>
            <a:chExt cx="5506566" cy="504825"/>
          </a:xfrm>
        </p:grpSpPr>
        <p:pic>
          <p:nvPicPr>
            <p:cNvPr id="19483" name="Picture 14" descr="C:\Users\home\Desktop\head_01b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988840"/>
              <a:ext cx="193357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4" name="Picture 15" descr="C:\Users\home\Desktop\head_02b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1988840"/>
              <a:ext cx="35623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2" name="Picture 16" descr="C:\Users\home\Desktop\layout_01_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857375"/>
            <a:ext cx="2705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3" name="群組 21"/>
          <p:cNvGrpSpPr>
            <a:grpSpLocks/>
          </p:cNvGrpSpPr>
          <p:nvPr/>
        </p:nvGrpSpPr>
        <p:grpSpPr bwMode="auto">
          <a:xfrm>
            <a:off x="4286250" y="1214438"/>
            <a:ext cx="3159125" cy="482600"/>
            <a:chOff x="539552" y="1268760"/>
            <a:chExt cx="3158480" cy="482600"/>
          </a:xfrm>
        </p:grpSpPr>
        <p:sp>
          <p:nvSpPr>
            <p:cNvPr id="10250" name="Text Box 35"/>
            <p:cNvSpPr txBox="1">
              <a:spLocks noChangeArrowheads="1"/>
            </p:cNvSpPr>
            <p:nvPr/>
          </p:nvSpPr>
          <p:spPr bwMode="auto">
            <a:xfrm>
              <a:off x="1259632" y="1340768"/>
              <a:ext cx="2438400" cy="396875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  <a:scene3d>
              <a:camera prst="perspectiveLeft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香港專業進修學校</a:t>
              </a:r>
            </a:p>
          </p:txBody>
        </p:sp>
        <p:pic>
          <p:nvPicPr>
            <p:cNvPr id="19482" name="Picture 18" descr="C:\Users\home\Desktop\KKNG\圖片\photo bank\photo 4\hkctlogo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268760"/>
              <a:ext cx="57150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4" name="群組 26"/>
          <p:cNvGrpSpPr>
            <a:grpSpLocks/>
          </p:cNvGrpSpPr>
          <p:nvPr/>
        </p:nvGrpSpPr>
        <p:grpSpPr bwMode="auto">
          <a:xfrm>
            <a:off x="4429125" y="3143250"/>
            <a:ext cx="3014663" cy="701675"/>
            <a:chOff x="4355976" y="4077072"/>
            <a:chExt cx="3014464" cy="701675"/>
          </a:xfrm>
        </p:grpSpPr>
        <p:sp>
          <p:nvSpPr>
            <p:cNvPr id="10251" name="Text Box 36"/>
            <p:cNvSpPr txBox="1">
              <a:spLocks noChangeArrowheads="1"/>
            </p:cNvSpPr>
            <p:nvPr/>
          </p:nvSpPr>
          <p:spPr bwMode="auto">
            <a:xfrm>
              <a:off x="4932040" y="4077072"/>
              <a:ext cx="2438400" cy="70167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scene3d>
              <a:camera prst="perspectiveLeft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香港城市大學專業進修學院</a:t>
              </a:r>
              <a:r>
                <a:rPr lang="en-US" altLang="zh-TW" sz="2000" dirty="0">
                  <a:latin typeface="微軟正黑體" pitchFamily="34" charset="-120"/>
                  <a:ea typeface="微軟正黑體" pitchFamily="34" charset="-120"/>
                </a:rPr>
                <a:t>(SCOPE)</a:t>
              </a:r>
            </a:p>
          </p:txBody>
        </p:sp>
        <p:pic>
          <p:nvPicPr>
            <p:cNvPr id="19480" name="Picture 21" descr="C:\Users\home\Desktop\KKNG\圖片\photo bank\photo 4\citylogo.gif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4149080"/>
              <a:ext cx="538141" cy="52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5" name="Picture 23" descr="C:\Documents and Settings\Teacher\桌面\heading_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57688"/>
            <a:ext cx="18764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群組 27"/>
          <p:cNvGrpSpPr>
            <a:grpSpLocks/>
          </p:cNvGrpSpPr>
          <p:nvPr/>
        </p:nvGrpSpPr>
        <p:grpSpPr bwMode="auto">
          <a:xfrm>
            <a:off x="357188" y="4357688"/>
            <a:ext cx="3960812" cy="428625"/>
            <a:chOff x="323528" y="4941168"/>
            <a:chExt cx="3960440" cy="428625"/>
          </a:xfrm>
        </p:grpSpPr>
        <p:pic>
          <p:nvPicPr>
            <p:cNvPr id="19477" name="圖片 27" descr="culogo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941168"/>
              <a:ext cx="61912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971600" y="4941168"/>
              <a:ext cx="3312368" cy="400110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scene3d>
              <a:camera prst="perspectiveLeft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香港中文大學專業進修學院</a:t>
              </a:r>
            </a:p>
          </p:txBody>
        </p:sp>
      </p:grpSp>
      <p:grpSp>
        <p:nvGrpSpPr>
          <p:cNvPr id="19467" name="群組 29"/>
          <p:cNvGrpSpPr>
            <a:grpSpLocks/>
          </p:cNvGrpSpPr>
          <p:nvPr/>
        </p:nvGrpSpPr>
        <p:grpSpPr bwMode="auto">
          <a:xfrm>
            <a:off x="785813" y="1214438"/>
            <a:ext cx="2881312" cy="774700"/>
            <a:chOff x="251520" y="3933056"/>
            <a:chExt cx="2880320" cy="775621"/>
          </a:xfrm>
        </p:grpSpPr>
        <p:pic>
          <p:nvPicPr>
            <p:cNvPr id="19475" name="Picture 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933056"/>
              <a:ext cx="1341338" cy="77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1619672" y="4293096"/>
              <a:ext cx="1512168" cy="399305"/>
            </a:xfrm>
            <a:prstGeom prst="rect">
              <a:avLst/>
            </a:prstGeom>
            <a:solidFill>
              <a:srgbClr val="CCFF66"/>
            </a:solidFill>
            <a:ln w="9525">
              <a:noFill/>
              <a:miter lim="800000"/>
              <a:headEnd/>
              <a:tailEnd/>
            </a:ln>
            <a:scene3d>
              <a:camera prst="perspectiveLeft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職業訓練局</a:t>
              </a:r>
            </a:p>
          </p:txBody>
        </p:sp>
      </p:grpSp>
      <p:cxnSp>
        <p:nvCxnSpPr>
          <p:cNvPr id="32" name="直線接點 31"/>
          <p:cNvCxnSpPr/>
          <p:nvPr/>
        </p:nvCxnSpPr>
        <p:spPr>
          <a:xfrm>
            <a:off x="755650" y="1052513"/>
            <a:ext cx="734536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9" name="群組 20"/>
          <p:cNvGrpSpPr>
            <a:grpSpLocks/>
          </p:cNvGrpSpPr>
          <p:nvPr/>
        </p:nvGrpSpPr>
        <p:grpSpPr bwMode="auto">
          <a:xfrm>
            <a:off x="5143500" y="5357813"/>
            <a:ext cx="3159125" cy="627062"/>
            <a:chOff x="323528" y="5661248"/>
            <a:chExt cx="3158480" cy="628327"/>
          </a:xfrm>
        </p:grpSpPr>
        <p:pic>
          <p:nvPicPr>
            <p:cNvPr id="19473" name="Picture 19" descr="C:\Users\home\Desktop\KKNG\圖片\photo bank\photo 4\hkit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661248"/>
              <a:ext cx="598584" cy="628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1043608" y="5805264"/>
              <a:ext cx="2438400" cy="40011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scene3d>
              <a:camera prst="perspectiveLeft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香港科技專上書院</a:t>
              </a:r>
            </a:p>
          </p:txBody>
        </p:sp>
      </p:grpSp>
      <p:grpSp>
        <p:nvGrpSpPr>
          <p:cNvPr id="19470" name="群組 1"/>
          <p:cNvGrpSpPr>
            <a:grpSpLocks/>
          </p:cNvGrpSpPr>
          <p:nvPr/>
        </p:nvGrpSpPr>
        <p:grpSpPr bwMode="auto">
          <a:xfrm>
            <a:off x="433388" y="5657850"/>
            <a:ext cx="3633787" cy="723900"/>
            <a:chOff x="433191" y="5657421"/>
            <a:chExt cx="4247014" cy="871173"/>
          </a:xfrm>
        </p:grpSpPr>
        <p:pic>
          <p:nvPicPr>
            <p:cNvPr id="19471" name="Picture 26" descr="C:\Users\Teacher\Desktop\logo_polyu.gif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91" y="5671344"/>
              <a:ext cx="2638425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27" descr="C:\Users\Teacher\Desktop\logo_speed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30" y="5657421"/>
              <a:ext cx="147637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28625" y="0"/>
            <a:ext cx="3765550" cy="10779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學習範疇</a:t>
            </a:r>
          </a:p>
          <a:p>
            <a:r>
              <a:rPr lang="en-US" altLang="zh-TW" sz="3200">
                <a:solidFill>
                  <a:schemeClr val="bg1"/>
                </a:solidFill>
              </a:rPr>
              <a:t>Area of Studies</a:t>
            </a:r>
          </a:p>
        </p:txBody>
      </p:sp>
      <p:grpSp>
        <p:nvGrpSpPr>
          <p:cNvPr id="20483" name="群組 9"/>
          <p:cNvGrpSpPr>
            <a:grpSpLocks/>
          </p:cNvGrpSpPr>
          <p:nvPr/>
        </p:nvGrpSpPr>
        <p:grpSpPr bwMode="auto">
          <a:xfrm>
            <a:off x="1428750" y="1143000"/>
            <a:ext cx="5000625" cy="4713288"/>
            <a:chOff x="1142976" y="1785926"/>
            <a:chExt cx="4572000" cy="4236726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1142976" y="1785926"/>
              <a:ext cx="4572000" cy="63627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創意學習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Creative Studies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142976" y="2506651"/>
              <a:ext cx="4572000" cy="6362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媒體及傳意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Media and Communication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142976" y="3225789"/>
              <a:ext cx="4572000" cy="6362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商業、管理及法律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Business, Management and Law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1142976" y="3946514"/>
              <a:ext cx="4572000" cy="63627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服務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Services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1142976" y="4665651"/>
              <a:ext cx="4572000" cy="63627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應用科學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Applied Science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142976" y="5386376"/>
              <a:ext cx="4572000" cy="63627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微軟正黑體" pitchFamily="34" charset="-120"/>
                  <a:ea typeface="微軟正黑體" pitchFamily="34" charset="-120"/>
                </a:rPr>
                <a:t>工程及生產</a:t>
              </a:r>
            </a:p>
            <a:p>
              <a:r>
                <a:rPr lang="en-US" altLang="zh-TW" sz="2000" b="1">
                  <a:latin typeface="微軟正黑體" pitchFamily="34" charset="-120"/>
                  <a:ea typeface="微軟正黑體" pitchFamily="34" charset="-120"/>
                </a:rPr>
                <a:t>Engineering and Production</a:t>
              </a: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1428750" y="5929313"/>
            <a:ext cx="3455988" cy="708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應用學習中文 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Applied Learning Chinese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00113" y="230188"/>
            <a:ext cx="3959225" cy="4635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創意學習 </a:t>
            </a:r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Creative Studies</a:t>
            </a:r>
          </a:p>
        </p:txBody>
      </p:sp>
      <p:graphicFrame>
        <p:nvGraphicFramePr>
          <p:cNvPr id="9447" name="Group 231"/>
          <p:cNvGraphicFramePr>
            <a:graphicFrameLocks noGrp="1"/>
          </p:cNvGraphicFramePr>
          <p:nvPr/>
        </p:nvGraphicFramePr>
        <p:xfrm>
          <a:off x="900113" y="1052513"/>
          <a:ext cx="7858125" cy="5514975"/>
        </p:xfrm>
        <a:graphic>
          <a:graphicData uri="http://schemas.openxmlformats.org/drawingml/2006/table">
            <a:tbl>
              <a:tblPr/>
              <a:tblGrid>
                <a:gridCol w="1556914"/>
                <a:gridCol w="4658148"/>
                <a:gridCol w="1643063"/>
              </a:tblGrid>
              <a:tr h="423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課程組別</a:t>
                      </a:r>
                    </a:p>
                  </a:txBody>
                  <a:tcPr marL="91439" marR="91439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</a:t>
                      </a:r>
                    </a:p>
                  </a:txBody>
                  <a:tcPr marL="91439" marR="91439" marT="45725" marB="45725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L="91439" marR="91439" marT="45725" marB="45725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9499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設計學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Design Studies</a:t>
                      </a:r>
                    </a:p>
                  </a:txBody>
                  <a:tcPr marL="91439" marR="9143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時裝形象設計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Fashion Image Design</a:t>
                      </a: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VTC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94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室內設計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Interior Design</a:t>
                      </a: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VTC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94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展示及首飾設計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Display and </a:t>
                      </a:r>
                      <a:r>
                        <a:rPr kumimoji="1" lang="en-US" altLang="zh-TW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Jewellery</a:t>
                      </a: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 Design 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HKBU(SCE)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949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媒體藝術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Media Arts</a:t>
                      </a:r>
                    </a:p>
                  </a:txBody>
                  <a:tcPr marL="91439" marR="9143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電腦遊戲及動畫設計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Computer Game and Animation Design</a:t>
                      </a: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VTC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949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9" marR="91439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數碼漫畫設計與製作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Digital Comic Design and Production</a:t>
                      </a: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HKU(SPACE)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081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表演藝術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Performing Arts</a:t>
                      </a:r>
                    </a:p>
                  </a:txBody>
                  <a:tcPr marL="91439" marR="9143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舞出新機－舞蹈藝術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Taking a Chance on Dance</a:t>
                      </a: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HKAPA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081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L="91439" marR="91439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由戲開始．劇藝緃橫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  <a:sym typeface="Symbo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  <a:sym typeface="Symbol"/>
                        </a:rPr>
                        <a:t>The essentials of Theatre Arts</a:t>
                      </a:r>
                      <a:endParaRPr kumimoji="1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91439" marR="91439"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HKAPA</a:t>
                      </a:r>
                    </a:p>
                  </a:txBody>
                  <a:tcPr marL="91439" marR="91439" marT="45725" marB="457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143000" y="214313"/>
            <a:ext cx="4357688" cy="8318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微軟正黑體" pitchFamily="34" charset="-120"/>
                <a:ea typeface="微軟正黑體" pitchFamily="34" charset="-120"/>
              </a:rPr>
              <a:t>媒體及傳意</a:t>
            </a:r>
          </a:p>
          <a:p>
            <a:r>
              <a:rPr lang="en-US" altLang="zh-TW" sz="2400" b="1">
                <a:latin typeface="微軟正黑體" pitchFamily="34" charset="-120"/>
                <a:ea typeface="微軟正黑體" pitchFamily="34" charset="-120"/>
              </a:rPr>
              <a:t>Media and Communication</a:t>
            </a:r>
          </a:p>
        </p:txBody>
      </p:sp>
      <p:graphicFrame>
        <p:nvGraphicFramePr>
          <p:cNvPr id="14396" name="Group 60"/>
          <p:cNvGraphicFramePr>
            <a:graphicFrameLocks noGrp="1"/>
          </p:cNvGraphicFramePr>
          <p:nvPr/>
        </p:nvGraphicFramePr>
        <p:xfrm>
          <a:off x="1187450" y="1295400"/>
          <a:ext cx="7527925" cy="4464077"/>
        </p:xfrm>
        <a:graphic>
          <a:graphicData uri="http://schemas.openxmlformats.org/drawingml/2006/table">
            <a:tbl>
              <a:tblPr/>
              <a:tblGrid>
                <a:gridCol w="1961816"/>
                <a:gridCol w="3708729"/>
                <a:gridCol w="1857380"/>
              </a:tblGrid>
              <a:tr h="477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課程組別</a:t>
                      </a:r>
                    </a:p>
                  </a:txBody>
                  <a:tcPr marT="45715" marB="4571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</a:t>
                      </a:r>
                    </a:p>
                  </a:txBody>
                  <a:tcPr marT="45715" marB="45715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課程提供機構</a:t>
                      </a:r>
                    </a:p>
                  </a:txBody>
                  <a:tcPr marT="45715" marB="45715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2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電影、電視與廣播學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Films, TV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Broadcasting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Studies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電影及超媒體 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zh-TW" alt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Film and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Transmedia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VTC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9492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媒體製作與公共關係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Media Production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&amp;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Public Relations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雜誌編輯與製作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Magazine Editing and Production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CUSCS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949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創意廣告 </a:t>
                      </a: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Symbol"/>
                        </a:rPr>
                        <a:t>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Creative Advertising 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CityU</a:t>
                      </a: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(SCOPE)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692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公關及多媒體傳訊 </a:t>
                      </a:r>
                      <a:endParaRPr kumimoji="1" lang="en-US" altLang="zh-TW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Public Relations and Multimedia Communication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+mn-cs"/>
                        </a:rPr>
                        <a:t>HKCT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1767</Words>
  <Application>Microsoft Office PowerPoint</Application>
  <PresentationFormat>如螢幕大小 (4:3)</PresentationFormat>
  <Paragraphs>360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Tahoma</vt:lpstr>
      <vt:lpstr>新細明體</vt:lpstr>
      <vt:lpstr>Arial</vt:lpstr>
      <vt:lpstr>Wingdings</vt:lpstr>
      <vt:lpstr>Calibri</vt:lpstr>
      <vt:lpstr>微軟正黑體</vt:lpstr>
      <vt:lpstr>Symbol</vt:lpstr>
      <vt:lpstr>標楷體</vt:lpstr>
      <vt:lpstr>Blends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應用學習課程認受性</vt:lpstr>
      <vt:lpstr>應用學習課程認受性</vt:lpstr>
      <vt:lpstr>應用學習課程認受性</vt:lpstr>
      <vt:lpstr>應用學習課程認受性</vt:lpstr>
      <vt:lpstr>PowerPoint 簡報</vt:lpstr>
      <vt:lpstr>PowerPoint 簡報</vt:lpstr>
      <vt:lpstr>PowerPoint 簡報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KKNG</dc:creator>
  <cp:lastModifiedBy>Teacher</cp:lastModifiedBy>
  <cp:revision>480</cp:revision>
  <cp:lastPrinted>2019-01-18T06:46:37Z</cp:lastPrinted>
  <dcterms:created xsi:type="dcterms:W3CDTF">2009-11-01T02:58:18Z</dcterms:created>
  <dcterms:modified xsi:type="dcterms:W3CDTF">2020-01-13T01:41:09Z</dcterms:modified>
</cp:coreProperties>
</file>